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3792" autoAdjust="0"/>
  </p:normalViewPr>
  <p:slideViewPr>
    <p:cSldViewPr snapToGrid="0">
      <p:cViewPr varScale="1">
        <p:scale>
          <a:sx n="15" d="100"/>
          <a:sy n="15" d="100"/>
        </p:scale>
        <p:origin x="1160" y="148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4a"/><Relationship Id="rId16" Type="http://schemas.openxmlformats.org/officeDocument/2006/relationships/image" Target="../media/image5.emf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48145" y="3699163"/>
            <a:ext cx="11520000" cy="15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Background: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People living with HIV/AIDS (PLWHA) have higher rates of persistence of </a:t>
            </a:r>
            <a:r>
              <a:rPr lang="en-US" sz="3200" i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T. pallidum 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the CNS even in the early stages of syphilis, leading to higher rates of neurological involvement.. Current recommendations indicate the preferential use of crystalline penicillin for all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neurosyphilis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presentations. However, 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ceftriaxone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has greater  dosage convenience than crystalline penicillin.  This study aims to describe data from PLWHA diagnosed  with asymptomatic neurosyphilis treated with ceftriaxone at  Emilio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Ribas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Infectious Diseases Institute (IIER). </a:t>
            </a:r>
            <a:r>
              <a:rPr lang="en-US" sz="32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Methods: 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 observational, retrospective cohort was conducted from 2015-2018 at IIER.  Eligibility criteria were age 18+, HIV+; first diagnosis of neurosyphilis; use of ceftriaxone (10-14 consecutive days).  Patients with symptomatic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neurosyphilis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were excluded. Information analyzed included demographic, previous syphilis occurrence, stage of syphilis, serum findings, CD4 T cell count (CD4+), HIV viral load (HIV-VL),  regular use of ART and post treatment laboratory response (evaluated within 12 months after neurosyphilis diagnosis).. Fisher's exact tests were used for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univariate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binary logistic regression. A p value &lt;0.05 was considered statistically significant. 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07818" y="3673665"/>
            <a:ext cx="11520000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Results:</a:t>
            </a:r>
            <a:r>
              <a:rPr lang="en-US" sz="3200" b="1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total of 149 patients were identified. Sixty-one individuals were included in the final analyzes (Table 1). Males accounted 96.7% of cases, with mean age of 39 years. The median CD4+ was 629 cells/mm</a:t>
            </a:r>
            <a:r>
              <a:rPr lang="en-US" sz="3200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³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80% of participants were on HAART. Twenty-four (39.3%) had  previously been diagnosed with syphilis. </a:t>
            </a:r>
            <a:r>
              <a:rPr lang="en-US" sz="3200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86.2% had normalization of serum and/or CSF VDRL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titres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Forty-nine (80.3%) patients had control  serum VDRL records, form which 38 (77.5%) had adequate titration reduction within 12 months. Thirty-four patients (55.7%) had control CSF VDRL, 27 (79.4%) with adequate response within </a:t>
            </a:r>
            <a:r>
              <a:rPr lang="en-US" sz="320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 months (Table 2). 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Twenty-one patients achieved CSF cell count reduction. Undetectable HIV-VL was higher (although not statistically significant) in the group with CSF response (90.4%) p = 0.071. Twenty (74.0%) patients with adequate reduction in CSF </a:t>
            </a:r>
            <a:r>
              <a:rPr lang="en-US" sz="3200" dirty="0" err="1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titre</a:t>
            </a:r>
            <a:r>
              <a:rPr lang="en-US" sz="32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had a serum control exam. An adequate reduction in serum VDRL was observed in 16 (80%) patients. A similar percentage value (83.3%) was found for adequate serum response among individuals without CSF response. 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21252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21252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Conclusions:</a:t>
            </a:r>
            <a:r>
              <a:rPr lang="en-US" sz="3200" b="1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en-US" sz="32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our study, most of our patients were young males, in a work active age and high levels of CD4+. Ceftriaxone allows treatment in Day Hospital regime and might be considered as an alternative to treat neurosyphilis in PLHIV.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57164" y="0"/>
            <a:ext cx="21031200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Clinical and laboratory aspects of patients with asymptomatic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neurosyphilis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HIV infection treated with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ceftriaxone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A retrospective cohort.</a:t>
            </a:r>
            <a:endParaRPr lang="en-US" alt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596255" y="1413162"/>
            <a:ext cx="18745199" cy="20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AL.CC Toscano</a:t>
            </a:r>
            <a:r>
              <a:rPr lang="pt-BR" sz="280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pt-BR" sz="28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pt-BR" sz="280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 Vidal,</a:t>
            </a:r>
            <a:r>
              <a:rPr lang="pt-BR" sz="28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TNL Souza,</a:t>
            </a:r>
            <a:r>
              <a:rPr lang="pt-BR" sz="28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 </a:t>
            </a:r>
            <a:r>
              <a:rPr lang="pt-BR" sz="2800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Athaide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Filho</a:t>
            </a:r>
            <a:b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EMILIO RIBAS INFECTIOUS DISEASES INSTITUTE,</a:t>
            </a:r>
          </a:p>
          <a:p>
            <a:pPr algn="ctr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São Paulo,  SP – </a:t>
            </a:r>
            <a:r>
              <a:rPr lang="pt-BR" sz="2800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Brazil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e-mail: aluizaconde@gmail.com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pic>
        <p:nvPicPr>
          <p:cNvPr id="18" name="Picture 3" descr="\\iier.local\privat\perfil\ana.toscano\Meus Documentos\HD\governo sp 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80211" y="708463"/>
            <a:ext cx="4646516" cy="20043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9" name="Picture 2" descr="\\iier.local\privat\perfil\ana.toscano\Meus Documentos\HD\logo-er-230x18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96641" y="332512"/>
            <a:ext cx="3470705" cy="27162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019" y="19572546"/>
            <a:ext cx="11723765" cy="889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87FACB-BEFB-460C-87C7-4C3A2DD04F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76244" y="3842296"/>
            <a:ext cx="16120396" cy="24620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na Luiza aids 2020">
            <a:hlinkClick r:id="" action="ppaction://media"/>
            <a:extLst>
              <a:ext uri="{FF2B5EF4-FFF2-40B4-BE49-F238E27FC236}">
                <a16:creationId xmlns:a16="http://schemas.microsoft.com/office/drawing/2014/main" id="{CBDB41DA-1ABB-4333-B685-328E684592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197888" y="14933613"/>
            <a:ext cx="406400" cy="406400"/>
          </a:xfrm>
          <a:prstGeom prst="rect">
            <a:avLst/>
          </a:prstGeom>
        </p:spPr>
      </p:pic>
      <p:pic>
        <p:nvPicPr>
          <p:cNvPr id="10" name="testeSom gravado">
            <a:hlinkClick r:id="" action="ppaction://media"/>
            <a:extLst>
              <a:ext uri="{FF2B5EF4-FFF2-40B4-BE49-F238E27FC236}">
                <a16:creationId xmlns:a16="http://schemas.microsoft.com/office/drawing/2014/main" id="{2AFFCA7D-8D20-4C71-AA8C-F6A370EB61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197888" y="14933613"/>
            <a:ext cx="406400" cy="406400"/>
          </a:xfrm>
          <a:prstGeom prst="rect">
            <a:avLst/>
          </a:prstGeom>
        </p:spPr>
      </p:pic>
      <p:pic>
        <p:nvPicPr>
          <p:cNvPr id="11" name="ana luiza 1">
            <a:hlinkClick r:id="" action="ppaction://media"/>
            <a:extLst>
              <a:ext uri="{FF2B5EF4-FFF2-40B4-BE49-F238E27FC236}">
                <a16:creationId xmlns:a16="http://schemas.microsoft.com/office/drawing/2014/main" id="{FDB98597-0391-49EB-B271-CA2ED55C83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197888" y="14933613"/>
            <a:ext cx="406400" cy="406400"/>
          </a:xfrm>
          <a:prstGeom prst="rect">
            <a:avLst/>
          </a:prstGeom>
        </p:spPr>
      </p:pic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4ADB0FDF-68E1-477E-8E82-158C3BF74B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197888" y="14933613"/>
            <a:ext cx="406400" cy="406400"/>
          </a:xfrm>
          <a:prstGeom prst="rect">
            <a:avLst/>
          </a:prstGeom>
        </p:spPr>
      </p:pic>
      <p:pic>
        <p:nvPicPr>
          <p:cNvPr id="13" name="Som gravado">
            <a:hlinkClick r:id="" action="ppaction://media"/>
            <a:extLst>
              <a:ext uri="{FF2B5EF4-FFF2-40B4-BE49-F238E27FC236}">
                <a16:creationId xmlns:a16="http://schemas.microsoft.com/office/drawing/2014/main" id="{FDF338BF-507B-4559-ACF5-53A6399ED3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197888" y="14933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525</Words>
  <Application>Microsoft Office PowerPoint</Application>
  <PresentationFormat>Personalizar</PresentationFormat>
  <Paragraphs>10</Paragraphs>
  <Slides>1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ANA LUIZA TOSCANO</cp:lastModifiedBy>
  <cp:revision>33</cp:revision>
  <dcterms:created xsi:type="dcterms:W3CDTF">2016-06-23T11:49:10Z</dcterms:created>
  <dcterms:modified xsi:type="dcterms:W3CDTF">2020-06-21T20:35:14Z</dcterms:modified>
</cp:coreProperties>
</file>